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63" r:id="rId2"/>
    <p:sldId id="262" r:id="rId3"/>
    <p:sldId id="318" r:id="rId4"/>
    <p:sldId id="277" r:id="rId5"/>
    <p:sldId id="321" r:id="rId6"/>
    <p:sldId id="320" r:id="rId7"/>
    <p:sldId id="342" r:id="rId8"/>
    <p:sldId id="341" r:id="rId9"/>
    <p:sldId id="322" r:id="rId10"/>
    <p:sldId id="265" r:id="rId11"/>
    <p:sldId id="325" r:id="rId12"/>
    <p:sldId id="330" r:id="rId13"/>
    <p:sldId id="333" r:id="rId14"/>
    <p:sldId id="332" r:id="rId15"/>
    <p:sldId id="334" r:id="rId16"/>
    <p:sldId id="328" r:id="rId17"/>
    <p:sldId id="346" r:id="rId18"/>
    <p:sldId id="345" r:id="rId19"/>
    <p:sldId id="353" r:id="rId20"/>
    <p:sldId id="347" r:id="rId21"/>
    <p:sldId id="348" r:id="rId22"/>
    <p:sldId id="349" r:id="rId23"/>
    <p:sldId id="352" r:id="rId24"/>
    <p:sldId id="350" r:id="rId25"/>
    <p:sldId id="351" r:id="rId26"/>
    <p:sldId id="355" r:id="rId27"/>
    <p:sldId id="354" r:id="rId28"/>
    <p:sldId id="329" r:id="rId29"/>
    <p:sldId id="331" r:id="rId30"/>
    <p:sldId id="337" r:id="rId31"/>
    <p:sldId id="359" r:id="rId32"/>
    <p:sldId id="357" r:id="rId33"/>
    <p:sldId id="356" r:id="rId34"/>
    <p:sldId id="358" r:id="rId35"/>
    <p:sldId id="338" r:id="rId36"/>
    <p:sldId id="339" r:id="rId37"/>
    <p:sldId id="317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318"/>
            <p14:sldId id="277"/>
            <p14:sldId id="321"/>
            <p14:sldId id="320"/>
            <p14:sldId id="342"/>
            <p14:sldId id="341"/>
            <p14:sldId id="322"/>
            <p14:sldId id="265"/>
            <p14:sldId id="325"/>
            <p14:sldId id="330"/>
            <p14:sldId id="333"/>
            <p14:sldId id="332"/>
            <p14:sldId id="334"/>
            <p14:sldId id="328"/>
            <p14:sldId id="346"/>
            <p14:sldId id="345"/>
            <p14:sldId id="353"/>
            <p14:sldId id="347"/>
            <p14:sldId id="348"/>
            <p14:sldId id="349"/>
            <p14:sldId id="352"/>
            <p14:sldId id="350"/>
            <p14:sldId id="351"/>
            <p14:sldId id="355"/>
            <p14:sldId id="354"/>
            <p14:sldId id="329"/>
            <p14:sldId id="331"/>
            <p14:sldId id="337"/>
            <p14:sldId id="359"/>
            <p14:sldId id="357"/>
            <p14:sldId id="356"/>
            <p14:sldId id="358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0"/>
    <p:restoredTop sz="83371"/>
  </p:normalViewPr>
  <p:slideViewPr>
    <p:cSldViewPr snapToObjects="1">
      <p:cViewPr varScale="1">
        <p:scale>
          <a:sx n="130" d="100"/>
          <a:sy n="130" d="100"/>
        </p:scale>
        <p:origin x="1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048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://www.inference.org.uk/mackay/itila/" TargetMode="External"/><Relationship Id="rId7" Type="http://schemas.openxmlformats.org/officeDocument/2006/relationships/hyperlink" Target="https://ieee-dataport.org/data-competitions" TargetMode="External"/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://d2l.ai/" TargetMode="External"/><Relationship Id="rId4" Type="http://schemas.openxmlformats.org/officeDocument/2006/relationships/hyperlink" Target="https://www.cs.huji.ac.il/~shais/UnderstandingMachineLearning/copy.html" TargetMode="External"/><Relationship Id="rId9" Type="http://schemas.openxmlformats.org/officeDocument/2006/relationships/hyperlink" Target="https://medium.com/topic/machine-learning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.dataiku.com/clustering-how-it-works-in-plain-englis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>
                <a:latin typeface="Helvetica" pitchFamily="2" charset="0"/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latin typeface="Helvetica" pitchFamily="2" charset="0"/>
                <a:cs typeface="Calibri"/>
              </a:rPr>
              <a:t>Reinforcement learning</a:t>
            </a:r>
            <a:endParaRPr lang="en-US" sz="26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Theoretical vs Applied ML</a:t>
            </a:r>
          </a:p>
          <a:p>
            <a:r>
              <a:rPr lang="en-CA" dirty="0">
                <a:latin typeface="Helvetica" pitchFamily="2" charset="0"/>
              </a:rPr>
              <a:t>Importance of domain knowledge</a:t>
            </a:r>
          </a:p>
          <a:p>
            <a:pPr lvl="1"/>
            <a:r>
              <a:rPr lang="en-CA" dirty="0">
                <a:latin typeface="Helvetica" pitchFamily="2" charset="0"/>
              </a:rPr>
              <a:t>Data preprocessing </a:t>
            </a:r>
          </a:p>
          <a:p>
            <a:pPr lvl="1"/>
            <a:r>
              <a:rPr lang="en-CA" dirty="0">
                <a:latin typeface="Helvetica" pitchFamily="2" charset="0"/>
              </a:rPr>
              <a:t>Results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5865-0D5D-BB46-9535-D463DE1B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60032" cy="23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CA2A-D239-814E-BFAA-ADEA587B1A61}"/>
              </a:ext>
            </a:extLst>
          </p:cNvPr>
          <p:cNvSpPr/>
          <p:nvPr/>
        </p:nvSpPr>
        <p:spPr>
          <a:xfrm>
            <a:off x="5434751" y="5807631"/>
            <a:ext cx="2296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rgbClr val="555D66"/>
                </a:solidFill>
                <a:latin typeface="Lato"/>
              </a:rPr>
              <a:t>ECG data: </a:t>
            </a:r>
            <a:r>
              <a:rPr lang="en-CA" sz="1200" dirty="0" err="1">
                <a:solidFill>
                  <a:srgbClr val="555D66"/>
                </a:solidFill>
                <a:latin typeface="Lato"/>
              </a:rPr>
              <a:t>Rajpurkar</a:t>
            </a:r>
            <a:r>
              <a:rPr lang="en-CA" sz="1200" dirty="0">
                <a:solidFill>
                  <a:srgbClr val="555D66"/>
                </a:solidFill>
                <a:latin typeface="Lato"/>
              </a:rPr>
              <a:t> et al., 2017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Learning definition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Error between prediction and actual target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Adjust model parameters to decrease error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Repeat until convergence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Loss function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08507"/>
              </p:ext>
            </p:extLst>
          </p:nvPr>
        </p:nvGraphicFramePr>
        <p:xfrm>
          <a:off x="628650" y="2699293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843945"/>
              </p:ext>
            </p:extLst>
          </p:nvPr>
        </p:nvGraphicFramePr>
        <p:xfrm>
          <a:off x="3275856" y="3774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46308"/>
              </p:ext>
            </p:extLst>
          </p:nvPr>
        </p:nvGraphicFramePr>
        <p:xfrm>
          <a:off x="6012160" y="5450362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2948752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4028611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544301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3774275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4673849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representation</a:t>
            </a:r>
          </a:p>
          <a:p>
            <a:pPr lvl="1"/>
            <a:r>
              <a:rPr lang="en-CA" dirty="0"/>
              <a:t>Features</a:t>
            </a:r>
          </a:p>
          <a:p>
            <a:pPr lvl="2"/>
            <a:r>
              <a:rPr lang="en-CA" dirty="0"/>
              <a:t>Also called predictors, inputs, independent variables</a:t>
            </a:r>
          </a:p>
          <a:p>
            <a:pPr lvl="1"/>
            <a:r>
              <a:rPr lang="en-CA" dirty="0"/>
              <a:t>Targets</a:t>
            </a:r>
          </a:p>
          <a:p>
            <a:pPr lvl="2"/>
            <a:r>
              <a:rPr lang="en-CA" dirty="0"/>
              <a:t>Also called labels, outputs, dependent variables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48481-A061-0641-BA44-23FEE4EF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89664"/>
            <a:ext cx="3707904" cy="22152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ABFB9-AFEE-7A48-8A32-888870B5CB74}"/>
              </a:ext>
            </a:extLst>
          </p:cNvPr>
          <p:cNvCxnSpPr/>
          <p:nvPr/>
        </p:nvCxnSpPr>
        <p:spPr>
          <a:xfrm>
            <a:off x="2717540" y="4221088"/>
            <a:ext cx="35283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CDA0F-489F-B843-81E4-2AF3C84DF734}"/>
              </a:ext>
            </a:extLst>
          </p:cNvPr>
          <p:cNvCxnSpPr>
            <a:cxnSpLocks/>
          </p:cNvCxnSpPr>
          <p:nvPr/>
        </p:nvCxnSpPr>
        <p:spPr>
          <a:xfrm>
            <a:off x="2627784" y="4221088"/>
            <a:ext cx="0" cy="2283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E0D20-C62E-AD41-9965-7EB81719A633}"/>
              </a:ext>
            </a:extLst>
          </p:cNvPr>
          <p:cNvSpPr/>
          <p:nvPr/>
        </p:nvSpPr>
        <p:spPr>
          <a:xfrm>
            <a:off x="1547664" y="5025777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F84EE-72D9-7B4D-967A-EADDFFC26D12}"/>
              </a:ext>
            </a:extLst>
          </p:cNvPr>
          <p:cNvSpPr/>
          <p:nvPr/>
        </p:nvSpPr>
        <p:spPr>
          <a:xfrm>
            <a:off x="4054503" y="3816628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4572000" y="4121201"/>
            <a:ext cx="4333621" cy="205576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6794F2-73C5-5B4E-A46B-FE754A146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split into </a:t>
            </a:r>
            <a:r>
              <a:rPr lang="en-CA" u="sng" dirty="0"/>
              <a:t>training</a:t>
            </a:r>
            <a:r>
              <a:rPr lang="en-CA" dirty="0"/>
              <a:t> and </a:t>
            </a:r>
            <a:r>
              <a:rPr lang="en-CA" u="sng" dirty="0"/>
              <a:t>testing</a:t>
            </a:r>
            <a:r>
              <a:rPr lang="en-CA" dirty="0"/>
              <a:t> sets</a:t>
            </a:r>
          </a:p>
          <a:p>
            <a:r>
              <a:rPr lang="en-CA" dirty="0"/>
              <a:t>Avoids overfitting</a:t>
            </a:r>
          </a:p>
          <a:p>
            <a:r>
              <a:rPr lang="en-CA" dirty="0"/>
              <a:t>Important for generalization in the real world</a:t>
            </a:r>
          </a:p>
          <a:p>
            <a:r>
              <a:rPr lang="en-CA" dirty="0"/>
              <a:t>Cross validation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8259-E479-5E49-B271-A2073829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1" y="3871347"/>
            <a:ext cx="3539339" cy="2364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B376B-4483-EC4F-BDF7-D24811F8ABA6}"/>
              </a:ext>
            </a:extLst>
          </p:cNvPr>
          <p:cNvSpPr/>
          <p:nvPr/>
        </p:nvSpPr>
        <p:spPr>
          <a:xfrm>
            <a:off x="467544" y="618062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elitedatascience.com</a:t>
            </a:r>
            <a:r>
              <a:rPr lang="en-CA" sz="1050" dirty="0"/>
              <a:t>/overfitting-in-machine-learning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5348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Decision Trees (DTs)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en-US" b="1" dirty="0">
                <a:latin typeface="Helvetica" pitchFamily="2" charset="0"/>
                <a:cs typeface="Calibri"/>
              </a:rPr>
              <a:t>Main idea</a:t>
            </a:r>
            <a:r>
              <a:rPr lang="en-US" dirty="0">
                <a:latin typeface="Helvetica" pitchFamily="2" charset="0"/>
                <a:cs typeface="Calibri"/>
              </a:rPr>
              <a:t>: Divide space into regions using a tree structure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Classification tasks: class label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65A-7FA1-8F4B-BC2B-5B046548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Visualization and interpretation in decision trees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r>
              <a:rPr lang="en-US" sz="2400" dirty="0">
                <a:latin typeface="Helvetica" pitchFamily="2" charset="0"/>
              </a:rPr>
              <a:t>Example: classify animals based on criteria</a:t>
            </a:r>
            <a:endParaRPr lang="en-CA" sz="2400" dirty="0">
              <a:latin typeface="Helvetica" pitchFamily="2" charset="0"/>
            </a:endParaRP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995936" y="3441882"/>
            <a:ext cx="502672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itle 1">
            <a:extLst>
              <a:ext uri="{FF2B5EF4-FFF2-40B4-BE49-F238E27FC236}">
                <a16:creationId xmlns:a16="http://schemas.microsoft.com/office/drawing/2014/main" id="{5242FE75-345A-7449-BA4C-B2AEE441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2E06B82-25E3-AE41-8A72-EA148311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AB78E5-756D-F34B-9FAC-2D4BAEBC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itle 1">
            <a:extLst>
              <a:ext uri="{FF2B5EF4-FFF2-40B4-BE49-F238E27FC236}">
                <a16:creationId xmlns:a16="http://schemas.microsoft.com/office/drawing/2014/main" id="{34390DF1-1989-3140-86C9-E919B7BE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/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8CA9152F-6789-A64D-B640-A751E1EF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276872"/>
            <a:ext cx="4536504" cy="302433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This process can go on and on..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6AFEEF0-71E5-9049-8C69-8D44BEEB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547688"/>
            <a:ext cx="7886700" cy="1325562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Building a DT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a good DT?</a:t>
            </a:r>
          </a:p>
          <a:p>
            <a:r>
              <a:rPr lang="en-CA" dirty="0"/>
              <a:t>Cost function</a:t>
            </a:r>
          </a:p>
          <a:p>
            <a:r>
              <a:rPr lang="en-CA" dirty="0"/>
              <a:t>How </a:t>
            </a:r>
            <a:r>
              <a:rPr lang="en-CA"/>
              <a:t>to split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258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Link: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87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DTs 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Visual example: </a:t>
            </a:r>
            <a:r>
              <a:rPr lang="en-CA" u="sng" dirty="0">
                <a:solidFill>
                  <a:srgbClr val="0070C0"/>
                </a:solidFill>
                <a:hlinkClick r:id="rId2"/>
              </a:rPr>
              <a:t>Home classification in San Francisco and New York</a:t>
            </a:r>
            <a:endParaRPr lang="en-CA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89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Titanic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72BC0-7B7F-244D-8C3D-8A02B0EF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25" y="1412776"/>
            <a:ext cx="7058150" cy="49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hlinkClick r:id="rId2"/>
              </a:rPr>
              <a:t>ANNs demo</a:t>
            </a:r>
            <a:r>
              <a:rPr lang="en-CA" dirty="0">
                <a:hlinkClick r:id="rId2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009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Accuracy is one metric</a:t>
            </a:r>
          </a:p>
          <a:p>
            <a:r>
              <a:rPr lang="en-CA" dirty="0"/>
              <a:t>Precision, recall, and </a:t>
            </a:r>
          </a:p>
          <a:p>
            <a:r>
              <a:rPr lang="en-CA" dirty="0"/>
              <a:t>Confusion matrix</a:t>
            </a:r>
          </a:p>
          <a:p>
            <a:r>
              <a:rPr lang="en-CA" dirty="0"/>
              <a:t>Important for unbalanced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2463526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SVMs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1F0-5E78-924E-96B5-25DF4F1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5" y="2276872"/>
            <a:ext cx="6264696" cy="44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71335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31943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Next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Introductory books: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2"/>
              </a:rPr>
              <a:t>The Elements of Statistical Learning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3"/>
              </a:rPr>
              <a:t>Information Theory, Inference, and Learning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4"/>
              </a:rPr>
              <a:t>Understanding Machine Learning: From Theory to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5"/>
              </a:rPr>
              <a:t>Dive into Deep Learning</a:t>
            </a:r>
            <a:endParaRPr lang="en-CA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courses: EdX, Coursera,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Datasets and competitions: </a:t>
            </a:r>
            <a:r>
              <a:rPr lang="en-CA" sz="2000" dirty="0">
                <a:hlinkClick r:id="rId6"/>
              </a:rPr>
              <a:t>Kaggle</a:t>
            </a:r>
            <a:r>
              <a:rPr lang="en-CA" sz="2000" dirty="0"/>
              <a:t>, </a:t>
            </a:r>
            <a:r>
              <a:rPr lang="en-CA" sz="2000" dirty="0">
                <a:hlinkClick r:id="rId7"/>
              </a:rPr>
              <a:t>IEEEDataPort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articles: </a:t>
            </a:r>
            <a:r>
              <a:rPr lang="en-CA" sz="2000" dirty="0">
                <a:hlinkClick r:id="rId8"/>
              </a:rPr>
              <a:t>Towards Data Science</a:t>
            </a:r>
            <a:r>
              <a:rPr lang="en-CA" sz="2000" dirty="0"/>
              <a:t>, </a:t>
            </a:r>
            <a:r>
              <a:rPr lang="en-CA" sz="2000" dirty="0">
                <a:hlinkClick r:id="rId9"/>
              </a:rPr>
              <a:t>Medium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Google is great </a:t>
            </a:r>
            <a:r>
              <a:rPr lang="en-CA" sz="2000" dirty="0">
                <a:sym typeface="Wingdings" pitchFamily="2" charset="2"/>
              </a:rPr>
              <a:t> </a:t>
            </a: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9500"/>
            <a:ext cx="7886700" cy="1349500"/>
          </a:xfrm>
        </p:spPr>
        <p:txBody>
          <a:bodyPr>
            <a:normAutofit/>
          </a:bodyPr>
          <a:lstStyle/>
          <a:p>
            <a:pPr algn="ctr"/>
            <a:r>
              <a:rPr lang="en-CA" sz="8000" b="1" i="1" dirty="0">
                <a:latin typeface="HELVETICA LIGHT OBLIQUE" panose="020B0403020202020204" pitchFamily="34" charset="0"/>
              </a:rPr>
              <a:t>Questions?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latin typeface="Helvetica" pitchFamily="2" charset="0"/>
              </a:rPr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825624"/>
            <a:ext cx="8280920" cy="433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Artificial Intelligence (AI)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Machine Learning (ML)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Many algorithms: Artificial Neural Networks (ANNs), Support Vector Machines (SVM), Decision Trees, …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Deep Learning (DL)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Evolution of ML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Advanced models of ANN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Extracting and finding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Data Science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Umbrella term for the above terms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Widely used in industry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Includes data mining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Helvetica" pitchFamily="2" charset="0"/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463988" y="3643690"/>
            <a:ext cx="4570473" cy="244827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115C2C-E99E-484B-8576-07ADAD22D341}"/>
              </a:ext>
            </a:extLst>
          </p:cNvPr>
          <p:cNvSpPr txBox="1">
            <a:spLocks/>
          </p:cNvSpPr>
          <p:nvPr/>
        </p:nvSpPr>
        <p:spPr>
          <a:xfrm>
            <a:off x="4427984" y="1825625"/>
            <a:ext cx="4519414" cy="181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>
              <a:latin typeface="Helvetica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54DC0-EAE9-1442-A955-DB464A561903}"/>
              </a:ext>
            </a:extLst>
          </p:cNvPr>
          <p:cNvSpPr/>
          <p:nvPr/>
        </p:nvSpPr>
        <p:spPr>
          <a:xfrm>
            <a:off x="4463988" y="6091961"/>
            <a:ext cx="4824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blogs.nvidia.com</a:t>
            </a:r>
            <a:r>
              <a:rPr lang="en-CA" sz="1100" dirty="0"/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latin typeface="Helvetica" pitchFamily="2" charset="0"/>
              </a:rPr>
              <a:t>ML broad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Classification</a:t>
            </a:r>
          </a:p>
          <a:p>
            <a:pPr lvl="1"/>
            <a:r>
              <a:rPr lang="en-CA" dirty="0"/>
              <a:t>E.g., images classification, cancer detection, email spams</a:t>
            </a:r>
          </a:p>
          <a:p>
            <a:r>
              <a:rPr lang="en-CA" dirty="0"/>
              <a:t>Regression</a:t>
            </a:r>
          </a:p>
          <a:p>
            <a:pPr lvl="1"/>
            <a:r>
              <a:rPr lang="en-CA" dirty="0"/>
              <a:t>E.g., weather forecasting, </a:t>
            </a:r>
          </a:p>
          <a:p>
            <a:r>
              <a:rPr lang="en-CA" dirty="0"/>
              <a:t>Clustering</a:t>
            </a:r>
          </a:p>
          <a:p>
            <a:pPr lvl="1"/>
            <a:r>
              <a:rPr lang="en-CA" dirty="0"/>
              <a:t>Partitioning data into regions</a:t>
            </a:r>
          </a:p>
        </p:txBody>
      </p:sp>
      <p:pic>
        <p:nvPicPr>
          <p:cNvPr id="4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5A7C37F6-1F9C-AF47-9FE2-88E9AF1A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11234" r="9607" b="10943"/>
          <a:stretch/>
        </p:blipFill>
        <p:spPr>
          <a:xfrm>
            <a:off x="5292080" y="3140968"/>
            <a:ext cx="3600400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have labeled data</a:t>
            </a:r>
          </a:p>
          <a:p>
            <a:pPr lvl="1"/>
            <a:r>
              <a:rPr lang="en-CA" dirty="0">
                <a:latin typeface="Helvetica" pitchFamily="2" charset="0"/>
              </a:rPr>
              <a:t>Classification, regression, ranking, …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85" y="3294969"/>
            <a:ext cx="4254800" cy="21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684596" y="5560927"/>
            <a:ext cx="28025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1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7D9D-2DC4-FB42-9E9F-C2964A61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294969"/>
            <a:ext cx="4392488" cy="2320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D5CC6-7784-6140-8122-BC569D468E4C}"/>
              </a:ext>
            </a:extLst>
          </p:cNvPr>
          <p:cNvSpPr txBox="1"/>
          <p:nvPr/>
        </p:nvSpPr>
        <p:spPr>
          <a:xfrm>
            <a:off x="395536" y="5585142"/>
            <a:ext cx="38390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Zhou et al. “An Optimized heterogeneous structure LSTM Network for Price Forecasting”, 2019. </a:t>
            </a:r>
            <a:endParaRPr lang="en-US" sz="10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Unsupervised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don’t provide labels</a:t>
            </a:r>
          </a:p>
          <a:p>
            <a:pPr lvl="1"/>
            <a:r>
              <a:rPr lang="en-CA" dirty="0">
                <a:latin typeface="Helvetica" pitchFamily="2" charset="0"/>
              </a:rPr>
              <a:t>Clustering, dimensionality reduction</a:t>
            </a: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DA22-B51E-9340-A1F8-010288959A78}"/>
              </a:ext>
            </a:extLst>
          </p:cNvPr>
          <p:cNvSpPr/>
          <p:nvPr/>
        </p:nvSpPr>
        <p:spPr>
          <a:xfrm>
            <a:off x="253128" y="555414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2"/>
              </a:rPr>
              <a:t>https://blog.dataiku.com/clustering-how-it-works-in-plain-english</a:t>
            </a:r>
            <a:endParaRPr lang="en-CA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2B780D-A23B-7D40-9743-983FCA7EEF21}"/>
              </a:ext>
            </a:extLst>
          </p:cNvPr>
          <p:cNvGrpSpPr/>
          <p:nvPr/>
        </p:nvGrpSpPr>
        <p:grpSpPr>
          <a:xfrm>
            <a:off x="338853" y="3487004"/>
            <a:ext cx="4314483" cy="1953296"/>
            <a:chOff x="111444" y="3432049"/>
            <a:chExt cx="4947522" cy="2022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74474-19F9-4E43-959D-7EA57CD9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1" r="9855"/>
            <a:stretch/>
          </p:blipFill>
          <p:spPr>
            <a:xfrm>
              <a:off x="111444" y="3432049"/>
              <a:ext cx="4947522" cy="202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C51DE-8232-D94E-BEBF-3AECE17DD52B}"/>
                </a:ext>
              </a:extLst>
            </p:cNvPr>
            <p:cNvSpPr/>
            <p:nvPr/>
          </p:nvSpPr>
          <p:spPr>
            <a:xfrm>
              <a:off x="2195736" y="4869729"/>
              <a:ext cx="504056" cy="51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E6B356-7CC0-554B-ACF6-F5610271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73" y="3418045"/>
            <a:ext cx="4557367" cy="21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42" y="3065626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10033</TotalTime>
  <Words>851</Words>
  <Application>Microsoft Macintosh PowerPoint</Application>
  <PresentationFormat>On-screen Show (4:3)</PresentationFormat>
  <Paragraphs>224</Paragraphs>
  <Slides>37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Helvetica</vt:lpstr>
      <vt:lpstr>HELVETICA LIGHT OBLIQUE</vt:lpstr>
      <vt:lpstr>Lato</vt:lpstr>
      <vt:lpstr>nyt-imperial</vt:lpstr>
      <vt:lpstr>Open Sans Light</vt:lpstr>
      <vt:lpstr>Thème Office</vt:lpstr>
      <vt:lpstr>Machine Learning 101</vt:lpstr>
      <vt:lpstr>PowerPoint Presentation</vt:lpstr>
      <vt:lpstr>PowerPoint Presentation</vt:lpstr>
      <vt:lpstr>Workshop agenda</vt:lpstr>
      <vt:lpstr>Terminologies</vt:lpstr>
      <vt:lpstr>ML broad tasks</vt:lpstr>
      <vt:lpstr>ML models</vt:lpstr>
      <vt:lpstr>ML models</vt:lpstr>
      <vt:lpstr>ML models</vt:lpstr>
      <vt:lpstr>ML models</vt:lpstr>
      <vt:lpstr>ML applications</vt:lpstr>
      <vt:lpstr>Main ML concepts</vt:lpstr>
      <vt:lpstr>Main ML concepts</vt:lpstr>
      <vt:lpstr>Main ML concepts</vt:lpstr>
      <vt:lpstr>Main ML concepts</vt:lpstr>
      <vt:lpstr>Decision Trees (DTs)</vt:lpstr>
      <vt:lpstr>DTs motivation</vt:lpstr>
      <vt:lpstr>DTs main idea</vt:lpstr>
      <vt:lpstr>DTs main idea</vt:lpstr>
      <vt:lpstr>DTs example</vt:lpstr>
      <vt:lpstr>DTs example</vt:lpstr>
      <vt:lpstr>DTs example</vt:lpstr>
      <vt:lpstr>DTs example</vt:lpstr>
      <vt:lpstr>DTs example</vt:lpstr>
      <vt:lpstr>DTs example</vt:lpstr>
      <vt:lpstr>Building a DT</vt:lpstr>
      <vt:lpstr>Coding session</vt:lpstr>
      <vt:lpstr>DTs example</vt:lpstr>
      <vt:lpstr>Titanic Dataset</vt:lpstr>
      <vt:lpstr>Artificial Neural Networks</vt:lpstr>
      <vt:lpstr>Performance metrics</vt:lpstr>
      <vt:lpstr>Coding competition</vt:lpstr>
      <vt:lpstr>Deep Learning models</vt:lpstr>
      <vt:lpstr>Deep Learning models</vt:lpstr>
      <vt:lpstr>Next steps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148</cp:revision>
  <dcterms:created xsi:type="dcterms:W3CDTF">2019-07-29T14:54:16Z</dcterms:created>
  <dcterms:modified xsi:type="dcterms:W3CDTF">2021-03-13T01:16:23Z</dcterms:modified>
</cp:coreProperties>
</file>